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3" d="100"/>
          <a:sy n="73" d="100"/>
        </p:scale>
        <p:origin x="1042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02141-5A48-49B3-8050-992168F79726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6709A-94AA-40CF-952F-D10E6115B4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793009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02141-5A48-49B3-8050-992168F79726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6709A-94AA-40CF-952F-D10E6115B4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117774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02141-5A48-49B3-8050-992168F79726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6709A-94AA-40CF-952F-D10E6115B416}" type="slidenum">
              <a:rPr lang="ru-KZ" smtClean="0"/>
              <a:t>‹#›</a:t>
            </a:fld>
            <a:endParaRPr lang="ru-K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063303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02141-5A48-49B3-8050-992168F79726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6709A-94AA-40CF-952F-D10E6115B4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5889629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02141-5A48-49B3-8050-992168F79726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6709A-94AA-40CF-952F-D10E6115B416}" type="slidenum">
              <a:rPr lang="ru-KZ" smtClean="0"/>
              <a:t>‹#›</a:t>
            </a:fld>
            <a:endParaRPr lang="ru-K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318051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02141-5A48-49B3-8050-992168F79726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6709A-94AA-40CF-952F-D10E6115B4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1840855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02141-5A48-49B3-8050-992168F79726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6709A-94AA-40CF-952F-D10E6115B4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595664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02141-5A48-49B3-8050-992168F79726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6709A-94AA-40CF-952F-D10E6115B4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259497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02141-5A48-49B3-8050-992168F79726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6709A-94AA-40CF-952F-D10E6115B4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997993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02141-5A48-49B3-8050-992168F79726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6709A-94AA-40CF-952F-D10E6115B4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918483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02141-5A48-49B3-8050-992168F79726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6709A-94AA-40CF-952F-D10E6115B4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255407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02141-5A48-49B3-8050-992168F79726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6709A-94AA-40CF-952F-D10E6115B4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87529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02141-5A48-49B3-8050-992168F79726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6709A-94AA-40CF-952F-D10E6115B4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080208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02141-5A48-49B3-8050-992168F79726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6709A-94AA-40CF-952F-D10E6115B4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816463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02141-5A48-49B3-8050-992168F79726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6709A-94AA-40CF-952F-D10E6115B4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400104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02141-5A48-49B3-8050-992168F79726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6709A-94AA-40CF-952F-D10E6115B4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406956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D02141-5A48-49B3-8050-992168F79726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606709A-94AA-40CF-952F-D10E6115B4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731439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89423F1-EA13-47ED-CAC8-4BE72A86118D}"/>
              </a:ext>
            </a:extLst>
          </p:cNvPr>
          <p:cNvSpPr txBox="1"/>
          <p:nvPr/>
        </p:nvSpPr>
        <p:spPr>
          <a:xfrm>
            <a:off x="2514600" y="2098964"/>
            <a:ext cx="54136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/>
              <a:t>Materials mechanochemistry</a:t>
            </a:r>
            <a:endParaRPr lang="ru-KZ" sz="2600" dirty="0"/>
          </a:p>
        </p:txBody>
      </p:sp>
    </p:spTree>
    <p:extLst>
      <p:ext uri="{BB962C8B-B14F-4D97-AF65-F5344CB8AC3E}">
        <p14:creationId xmlns:p14="http://schemas.microsoft.com/office/powerpoint/2010/main" val="33646103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2460A5-1285-A11B-9E61-FA90AE097E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96670FF-242D-2675-AEFC-836DF10744B4}"/>
              </a:ext>
            </a:extLst>
          </p:cNvPr>
          <p:cNvSpPr txBox="1"/>
          <p:nvPr/>
        </p:nvSpPr>
        <p:spPr>
          <a:xfrm>
            <a:off x="1218333" y="504689"/>
            <a:ext cx="7073611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b="1" dirty="0"/>
              <a:t>What is mechanochemistry?</a:t>
            </a:r>
          </a:p>
          <a:p>
            <a:pPr algn="just"/>
            <a:endParaRPr lang="en-US" dirty="0"/>
          </a:p>
          <a:p>
            <a:pPr algn="just"/>
            <a:r>
              <a:rPr lang="en-US" b="1" dirty="0"/>
              <a:t>Classical definition (Ostwald, 1919):</a:t>
            </a:r>
          </a:p>
          <a:p>
            <a:pPr algn="just"/>
            <a:r>
              <a:rPr lang="en-US" dirty="0"/>
              <a:t>"Mechanochemistry is a branch of chemistry that studies the chemical and physicochemical transformations of substances under the influence of mechanical energy."</a:t>
            </a:r>
          </a:p>
          <a:p>
            <a:pPr algn="just"/>
            <a:endParaRPr lang="en-US" dirty="0"/>
          </a:p>
          <a:p>
            <a:pPr algn="just"/>
            <a:r>
              <a:rPr lang="en-US" b="1" dirty="0"/>
              <a:t>Classical definition (Ostwald, 1919):</a:t>
            </a:r>
          </a:p>
          <a:p>
            <a:pPr algn="just"/>
            <a:r>
              <a:rPr lang="en-US" dirty="0"/>
              <a:t>"Mechanochemistry is a branch of chemistry that studies the chemical and physicochemical transformations of substances under the influence of mechanical energy."</a:t>
            </a:r>
          </a:p>
          <a:p>
            <a:pPr algn="just"/>
            <a:endParaRPr lang="en-US" dirty="0"/>
          </a:p>
          <a:p>
            <a:pPr algn="just"/>
            <a:r>
              <a:rPr lang="en-US" b="1" dirty="0"/>
              <a:t>Key concepts:</a:t>
            </a:r>
          </a:p>
          <a:p>
            <a:pPr algn="just"/>
            <a:r>
              <a:rPr lang="en-US" dirty="0"/>
              <a:t>Mechanical energy → Chemical transformations</a:t>
            </a:r>
          </a:p>
          <a:p>
            <a:pPr algn="just"/>
            <a:r>
              <a:rPr lang="en-US" dirty="0"/>
              <a:t>Alternative to thermal and photochemical processes</a:t>
            </a:r>
          </a:p>
          <a:p>
            <a:pPr algn="just"/>
            <a:r>
              <a:rPr lang="en-US" dirty="0"/>
              <a:t>Solid-state reactions without solvents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67033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559EED-BBAD-97F0-EE9C-11645E366F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2EE81A3-B32A-0922-87F9-73304941FEDF}"/>
              </a:ext>
            </a:extLst>
          </p:cNvPr>
          <p:cNvSpPr txBox="1"/>
          <p:nvPr/>
        </p:nvSpPr>
        <p:spPr>
          <a:xfrm>
            <a:off x="615660" y="370160"/>
            <a:ext cx="7915275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b="1" dirty="0"/>
              <a:t>History of the Development of Mechanochemistry</a:t>
            </a:r>
          </a:p>
          <a:p>
            <a:pPr algn="just"/>
            <a:endParaRPr lang="en-US" dirty="0"/>
          </a:p>
          <a:p>
            <a:pPr algn="just"/>
            <a:r>
              <a:rPr lang="en-US" dirty="0"/>
              <a:t>Antiquity (before the 19th century):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Use of a mortar and pestle (Ancient Egypt, China)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Grinding of minerals and medicinal plants</a:t>
            </a:r>
          </a:p>
          <a:p>
            <a:pPr algn="just"/>
            <a:endParaRPr lang="en-US" dirty="0"/>
          </a:p>
          <a:p>
            <a:pPr algn="just"/>
            <a:r>
              <a:rPr lang="en-US" dirty="0"/>
              <a:t>19th century - The Emergence of Science: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1820s: M. Faraday - First Observations of Mechanochemical Effects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1891: M. Carey Lee - "Mechanical Chemistry"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1919: W. Ostwald - The Term "Mechanochemistry"</a:t>
            </a:r>
          </a:p>
          <a:p>
            <a:pPr algn="just"/>
            <a:endParaRPr lang="en-US" dirty="0"/>
          </a:p>
          <a:p>
            <a:pPr algn="just"/>
            <a:r>
              <a:rPr lang="en-US" dirty="0"/>
              <a:t>20th Century - Development: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1940s-1960s: Works by </a:t>
            </a:r>
            <a:r>
              <a:rPr lang="en-US" dirty="0" err="1"/>
              <a:t>P.Yu</a:t>
            </a:r>
            <a:r>
              <a:rPr lang="en-US" dirty="0"/>
              <a:t>. </a:t>
            </a:r>
            <a:r>
              <a:rPr lang="en-US" dirty="0" err="1"/>
              <a:t>Butyagin</a:t>
            </a:r>
            <a:r>
              <a:rPr lang="en-US" dirty="0"/>
              <a:t>, V.V. Boldyrev (USSR)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1970s-1980s: Systematic Mechanism Studies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1990s: T. Kosugi, F. Todea - New Applications</a:t>
            </a:r>
          </a:p>
          <a:p>
            <a:pPr algn="just"/>
            <a:endParaRPr lang="en-US" dirty="0"/>
          </a:p>
          <a:p>
            <a:pPr algn="just"/>
            <a:r>
              <a:rPr lang="en-US" dirty="0"/>
              <a:t>21st Century - Modernity: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2010s: Mechanochemistry as "Green Chemistry"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2020s: Industrial Scaling, Digitalization</a:t>
            </a:r>
            <a:endParaRPr lang="ru-RU" i="0" dirty="0">
              <a:effectLst/>
              <a:latin typeface="fkGroteskNeue"/>
            </a:endParaRPr>
          </a:p>
        </p:txBody>
      </p:sp>
    </p:spTree>
    <p:extLst>
      <p:ext uri="{BB962C8B-B14F-4D97-AF65-F5344CB8AC3E}">
        <p14:creationId xmlns:p14="http://schemas.microsoft.com/office/powerpoint/2010/main" val="39576152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50F62E-11F6-4523-17AD-85783E7310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914F2FA-40AE-A961-D78E-250D6F1C9166}"/>
              </a:ext>
            </a:extLst>
          </p:cNvPr>
          <p:cNvSpPr txBox="1"/>
          <p:nvPr/>
        </p:nvSpPr>
        <p:spPr>
          <a:xfrm>
            <a:off x="896216" y="304397"/>
            <a:ext cx="7603548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Classification of mechanochemical processes</a:t>
            </a:r>
          </a:p>
          <a:p>
            <a:endParaRPr lang="en-US" dirty="0"/>
          </a:p>
          <a:p>
            <a:r>
              <a:rPr lang="en-US" dirty="0"/>
              <a:t>1. By type of mechanical action:</a:t>
            </a:r>
          </a:p>
          <a:p>
            <a:r>
              <a:rPr lang="en-US" dirty="0"/>
              <a:t>Crushing (grinding, abrasion)</a:t>
            </a:r>
          </a:p>
          <a:p>
            <a:r>
              <a:rPr lang="en-US" dirty="0"/>
              <a:t>Shear deformation (friction, torsion)</a:t>
            </a:r>
          </a:p>
          <a:p>
            <a:r>
              <a:rPr lang="en-US" dirty="0"/>
              <a:t>Impact (crushing)</a:t>
            </a:r>
          </a:p>
          <a:p>
            <a:r>
              <a:rPr lang="en-US" dirty="0"/>
              <a:t>Compression (extrusion)</a:t>
            </a:r>
          </a:p>
          <a:p>
            <a:endParaRPr lang="en-US" dirty="0"/>
          </a:p>
          <a:p>
            <a:r>
              <a:rPr lang="en-US" dirty="0"/>
              <a:t>2. By nature of chemical transformations:</a:t>
            </a:r>
          </a:p>
          <a:p>
            <a:r>
              <a:rPr lang="en-US" dirty="0" err="1"/>
              <a:t>Mechanosynthesis</a:t>
            </a:r>
            <a:r>
              <a:rPr lang="en-US" dirty="0"/>
              <a:t> — formation of new compounds</a:t>
            </a:r>
          </a:p>
          <a:p>
            <a:r>
              <a:rPr lang="en-US" dirty="0" err="1"/>
              <a:t>Mechanoactivation</a:t>
            </a:r>
            <a:r>
              <a:rPr lang="en-US" dirty="0"/>
              <a:t> — increased reactivity</a:t>
            </a:r>
          </a:p>
          <a:p>
            <a:r>
              <a:rPr lang="en-US" dirty="0" err="1"/>
              <a:t>Mechanodestruction</a:t>
            </a:r>
            <a:r>
              <a:rPr lang="en-US" dirty="0"/>
              <a:t> — destruction of chemical bonds</a:t>
            </a:r>
          </a:p>
          <a:p>
            <a:r>
              <a:rPr lang="en-US" dirty="0"/>
              <a:t>Mechanical phase transitions — amorphization, polymorphic transformations</a:t>
            </a:r>
          </a:p>
          <a:p>
            <a:endParaRPr lang="en-US" dirty="0"/>
          </a:p>
          <a:p>
            <a:r>
              <a:rPr lang="en-US" dirty="0"/>
              <a:t>3. By phase composition of the system:</a:t>
            </a:r>
          </a:p>
          <a:p>
            <a:r>
              <a:rPr lang="en-US" dirty="0"/>
              <a:t>Solid-solid (dry grinding)</a:t>
            </a:r>
          </a:p>
          <a:p>
            <a:r>
              <a:rPr lang="en-US" dirty="0"/>
              <a:t>Solid-liquid (liquid-assisted grinding, LAG)</a:t>
            </a:r>
          </a:p>
          <a:p>
            <a:r>
              <a:rPr lang="en-US" dirty="0"/>
              <a:t>Solid-gas</a:t>
            </a:r>
            <a:endParaRPr lang="ru-RU" i="0" dirty="0">
              <a:effectLst/>
              <a:latin typeface="fkGroteskNeue"/>
            </a:endParaRPr>
          </a:p>
        </p:txBody>
      </p:sp>
    </p:spTree>
    <p:extLst>
      <p:ext uri="{BB962C8B-B14F-4D97-AF65-F5344CB8AC3E}">
        <p14:creationId xmlns:p14="http://schemas.microsoft.com/office/powerpoint/2010/main" val="659584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DF0112-89B6-A583-75A2-58492AB77B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010A7C4-6A7B-6A9E-10EF-CE256C5D5032}"/>
              </a:ext>
            </a:extLst>
          </p:cNvPr>
          <p:cNvSpPr txBox="1"/>
          <p:nvPr/>
        </p:nvSpPr>
        <p:spPr>
          <a:xfrm>
            <a:off x="532534" y="342543"/>
            <a:ext cx="6094268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dirty="0"/>
              <a:t>Mechanochemistry in Nature</a:t>
            </a:r>
          </a:p>
          <a:p>
            <a:endParaRPr lang="fr-FR" dirty="0"/>
          </a:p>
          <a:p>
            <a:r>
              <a:rPr lang="fr-FR" dirty="0"/>
              <a:t>Geological Processes: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Plate Tectonics — Tribochemical Reactions Due to Friction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Formation of Minerals in Fault Zones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Metamorphism Under Pressure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Example: Formation of Pseudotachylytes (Impact Glass)</a:t>
            </a:r>
          </a:p>
          <a:p>
            <a:r>
              <a:rPr lang="fr-FR" dirty="0"/>
              <a:t>Biological Systems: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Biomechanochemistry of Bone — Osteocytes Respond to Mechanical Stress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Grinding of Food in Bird Stomachs (Gastroliths)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Sonoluminescence — Mechanochemistry from Ultrasound in Liquids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Mechanotransduction — Conversion of Mechanical Signals into Biochemical Signals</a:t>
            </a:r>
          </a:p>
          <a:p>
            <a:r>
              <a:rPr lang="fr-FR" dirty="0"/>
              <a:t>Atmospheric Phenomena: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Triboelectricity in Dust Storms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Frictional Electrification of Ice Particles in Thunderclouds</a:t>
            </a:r>
            <a:endParaRPr lang="ru-RU" i="0" dirty="0">
              <a:effectLst/>
              <a:latin typeface="fkGroteskNeue"/>
            </a:endParaRPr>
          </a:p>
        </p:txBody>
      </p:sp>
    </p:spTree>
    <p:extLst>
      <p:ext uri="{BB962C8B-B14F-4D97-AF65-F5344CB8AC3E}">
        <p14:creationId xmlns:p14="http://schemas.microsoft.com/office/powerpoint/2010/main" val="19239323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FF0ACB-68DA-D002-DB6F-2423F71A33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0402F13-708F-BFF7-1B27-8B9C5B3F0A76}"/>
              </a:ext>
            </a:extLst>
          </p:cNvPr>
          <p:cNvSpPr txBox="1"/>
          <p:nvPr/>
        </p:nvSpPr>
        <p:spPr>
          <a:xfrm>
            <a:off x="756745" y="0"/>
            <a:ext cx="8384657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dirty="0">
                <a:latin typeface="var(--font-fk-grotesk)"/>
              </a:rPr>
              <a:t>Applications in Technology and Industry</a:t>
            </a:r>
          </a:p>
          <a:p>
            <a:r>
              <a:rPr lang="fr-FR" dirty="0">
                <a:latin typeface="var(--font-fk-grotesk)"/>
              </a:rPr>
              <a:t>Materials Science: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latin typeface="var(--font-fk-grotesk)"/>
              </a:rPr>
              <a:t>Synthesis of Ceramics, Composites, and Nanomaterials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latin typeface="var(--font-fk-grotesk)"/>
              </a:rPr>
              <a:t>Mechanical Alloying of Metals and Alloys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latin typeface="var(--font-fk-grotesk)"/>
              </a:rPr>
              <a:t>Surface Modification</a:t>
            </a:r>
          </a:p>
          <a:p>
            <a:r>
              <a:rPr lang="fr-FR" dirty="0">
                <a:latin typeface="var(--font-fk-grotesk)"/>
              </a:rPr>
              <a:t>Chemical Industry: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latin typeface="var(--font-fk-grotesk)"/>
              </a:rPr>
              <a:t>Synthesis of Organic Compounds Without Solvents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latin typeface="var(--font-fk-grotesk)"/>
              </a:rPr>
              <a:t>Production of Pigments and Dyes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latin typeface="var(--font-fk-grotesk)"/>
              </a:rPr>
              <a:t>Catalysts</a:t>
            </a:r>
          </a:p>
          <a:p>
            <a:r>
              <a:rPr lang="fr-FR" dirty="0">
                <a:latin typeface="var(--font-fk-grotesk)"/>
              </a:rPr>
              <a:t>Pharmaceuticals: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latin typeface="var(--font-fk-grotesk)"/>
              </a:rPr>
              <a:t>Synthesis of Active Pharmaceutical Ingredients (APIs)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latin typeface="var(--font-fk-grotesk)"/>
              </a:rPr>
              <a:t>Improving Bioavailability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latin typeface="var(--font-fk-grotesk)"/>
              </a:rPr>
              <a:t>Creation of Cocrystals</a:t>
            </a:r>
          </a:p>
          <a:p>
            <a:r>
              <a:rPr lang="fr-FR" dirty="0">
                <a:latin typeface="var(--font-fk-grotesk)"/>
              </a:rPr>
              <a:t>Construction: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latin typeface="var(--font-fk-grotesk)"/>
              </a:rPr>
              <a:t>Cement Activation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latin typeface="var(--font-fk-grotesk)"/>
              </a:rPr>
              <a:t>Construction Waste Recycling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latin typeface="var(--font-fk-grotesk)"/>
              </a:rPr>
              <a:t>Composite Materials</a:t>
            </a:r>
          </a:p>
          <a:p>
            <a:r>
              <a:rPr lang="fr-FR" dirty="0">
                <a:latin typeface="var(--font-fk-grotesk)"/>
              </a:rPr>
              <a:t>Ecology: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latin typeface="var(--font-fk-grotesk)"/>
              </a:rPr>
              <a:t>Waste Recycling (Batteries, Electronics, Plastics)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latin typeface="var(--font-fk-grotesk)"/>
              </a:rPr>
              <a:t>"Green Chemistry" — Minimizing Solvents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latin typeface="var(--font-fk-grotesk)"/>
              </a:rPr>
              <a:t>Remediation of Contaminated Soils</a:t>
            </a:r>
          </a:p>
          <a:p>
            <a:r>
              <a:rPr lang="fr-FR" dirty="0">
                <a:latin typeface="var(--font-fk-grotesk)"/>
              </a:rPr>
              <a:t>Energy: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latin typeface="var(--font-fk-grotesk)"/>
              </a:rPr>
              <a:t>Materials for Batteries and Supercapacitors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latin typeface="var(--font-fk-grotesk)"/>
              </a:rPr>
              <a:t>Hydrogen Storage</a:t>
            </a:r>
            <a:endParaRPr lang="ru-RU" i="0" dirty="0">
              <a:effectLst/>
              <a:latin typeface="fkGroteskNeue"/>
            </a:endParaRPr>
          </a:p>
        </p:txBody>
      </p:sp>
    </p:spTree>
    <p:extLst>
      <p:ext uri="{BB962C8B-B14F-4D97-AF65-F5344CB8AC3E}">
        <p14:creationId xmlns:p14="http://schemas.microsoft.com/office/powerpoint/2010/main" val="18234820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7BE188-7318-81AC-ACC6-B2C1633B90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8CEC8D9-1BB5-27B0-E593-309CF021A9EA}"/>
              </a:ext>
            </a:extLst>
          </p:cNvPr>
          <p:cNvSpPr txBox="1"/>
          <p:nvPr/>
        </p:nvSpPr>
        <p:spPr>
          <a:xfrm>
            <a:off x="629754" y="192431"/>
            <a:ext cx="6094268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latin typeface="var(--font-fk-grotesk)"/>
              </a:rPr>
              <a:t>Why is mechanochemistry important today?</a:t>
            </a:r>
          </a:p>
          <a:p>
            <a:r>
              <a:rPr lang="en-US" dirty="0">
                <a:latin typeface="var(--font-fk-grotesk)"/>
              </a:rPr>
              <a:t>Environmental Benefits:</a:t>
            </a:r>
          </a:p>
          <a:p>
            <a:r>
              <a:rPr lang="en-US" dirty="0">
                <a:latin typeface="var(--font-fk-grotesk)"/>
              </a:rPr>
              <a:t>✓ Solvent-free or minimal solvent use (up to 100% atom economy)</a:t>
            </a:r>
          </a:p>
          <a:p>
            <a:r>
              <a:rPr lang="en-US" dirty="0">
                <a:latin typeface="var(--font-fk-grotesk)"/>
              </a:rPr>
              <a:t>✓ Low energy consumption compared to thermal methods</a:t>
            </a:r>
          </a:p>
          <a:p>
            <a:r>
              <a:rPr lang="en-US" dirty="0">
                <a:latin typeface="var(--font-fk-grotesk)"/>
              </a:rPr>
              <a:t>✓ Reduction in production waste</a:t>
            </a:r>
          </a:p>
          <a:p>
            <a:endParaRPr lang="en-US" dirty="0">
              <a:latin typeface="var(--font-fk-grotesk)"/>
            </a:endParaRPr>
          </a:p>
          <a:p>
            <a:r>
              <a:rPr lang="en-US" dirty="0">
                <a:latin typeface="var(--font-fk-grotesk)"/>
              </a:rPr>
              <a:t>Economic Benefits:</a:t>
            </a:r>
          </a:p>
          <a:p>
            <a:r>
              <a:rPr lang="en-US" dirty="0">
                <a:latin typeface="var(--font-fk-grotesk)"/>
              </a:rPr>
              <a:t>✓ Reduced production costs</a:t>
            </a:r>
          </a:p>
          <a:p>
            <a:r>
              <a:rPr lang="en-US" dirty="0">
                <a:latin typeface="var(--font-fk-grotesk)"/>
              </a:rPr>
              <a:t>✓ Simplification of process flowsheets</a:t>
            </a:r>
          </a:p>
          <a:p>
            <a:r>
              <a:rPr lang="en-US" dirty="0">
                <a:latin typeface="var(--font-fk-grotesk)"/>
              </a:rPr>
              <a:t>✓ Short process times (minutes vs. hours/days)</a:t>
            </a:r>
          </a:p>
          <a:p>
            <a:endParaRPr lang="en-US" dirty="0">
              <a:latin typeface="var(--font-fk-grotesk)"/>
            </a:endParaRPr>
          </a:p>
          <a:p>
            <a:r>
              <a:rPr lang="en-US" dirty="0">
                <a:latin typeface="var(--font-fk-grotesk)"/>
              </a:rPr>
              <a:t>Scientific Opportunities:</a:t>
            </a:r>
          </a:p>
          <a:p>
            <a:r>
              <a:rPr lang="en-US" dirty="0">
                <a:latin typeface="var(--font-fk-grotesk)"/>
              </a:rPr>
              <a:t>✓ Access to new compounds and materials</a:t>
            </a:r>
          </a:p>
          <a:p>
            <a:r>
              <a:rPr lang="en-US" dirty="0">
                <a:latin typeface="var(--font-fk-grotesk)"/>
              </a:rPr>
              <a:t>✓ Control over structure and morphology</a:t>
            </a:r>
          </a:p>
          <a:p>
            <a:r>
              <a:rPr lang="en-US" dirty="0">
                <a:latin typeface="var(--font-fk-grotesk)"/>
              </a:rPr>
              <a:t>✓ Unique nonequilibrium states</a:t>
            </a:r>
          </a:p>
          <a:p>
            <a:endParaRPr lang="en-US" dirty="0">
              <a:latin typeface="var(--font-fk-grotesk)"/>
            </a:endParaRPr>
          </a:p>
          <a:p>
            <a:r>
              <a:rPr lang="en-US" dirty="0">
                <a:latin typeface="var(--font-fk-grotesk)"/>
              </a:rPr>
              <a:t>Prospects: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var(--font-fk-grotesk)"/>
              </a:rPr>
              <a:t>Growing field: &gt;2000 publications/year (2024)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var(--font-fk-grotesk)"/>
              </a:rPr>
              <a:t>Integration with other methods (photochemistry, electrochemistry)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var(--font-fk-grotesk)"/>
              </a:rPr>
              <a:t>Industrial scalability</a:t>
            </a:r>
            <a:endParaRPr lang="ru-RU" i="0" dirty="0">
              <a:effectLst/>
              <a:latin typeface="fkGroteskNeue"/>
            </a:endParaRPr>
          </a:p>
        </p:txBody>
      </p:sp>
    </p:spTree>
    <p:extLst>
      <p:ext uri="{BB962C8B-B14F-4D97-AF65-F5344CB8AC3E}">
        <p14:creationId xmlns:p14="http://schemas.microsoft.com/office/powerpoint/2010/main" val="3052500510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43</TotalTime>
  <Words>583</Words>
  <Application>Microsoft Office PowerPoint</Application>
  <PresentationFormat>Широкоэкранный</PresentationFormat>
  <Paragraphs>109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fkGroteskNeue</vt:lpstr>
      <vt:lpstr>Trebuchet MS</vt:lpstr>
      <vt:lpstr>var(--font-fk-grotesk)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Бахадур Аскар</dc:creator>
  <cp:lastModifiedBy>Бахадур Аскар</cp:lastModifiedBy>
  <cp:revision>1</cp:revision>
  <dcterms:created xsi:type="dcterms:W3CDTF">2025-11-09T13:36:54Z</dcterms:created>
  <dcterms:modified xsi:type="dcterms:W3CDTF">2025-11-09T14:20:40Z</dcterms:modified>
</cp:coreProperties>
</file>